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3"/>
  </p:notesMasterIdLst>
  <p:handoutMasterIdLst>
    <p:handoutMasterId r:id="rId14"/>
  </p:handoutMasterIdLst>
  <p:sldIdLst>
    <p:sldId id="291" r:id="rId2"/>
    <p:sldId id="294" r:id="rId3"/>
    <p:sldId id="295" r:id="rId4"/>
    <p:sldId id="298" r:id="rId5"/>
    <p:sldId id="301" r:id="rId6"/>
    <p:sldId id="305" r:id="rId7"/>
    <p:sldId id="304" r:id="rId8"/>
    <p:sldId id="302" r:id="rId9"/>
    <p:sldId id="300" r:id="rId10"/>
    <p:sldId id="303" r:id="rId11"/>
    <p:sldId id="286" r:id="rId12"/>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28383"/>
    <a:srgbClr val="666666"/>
    <a:srgbClr val="005BBB"/>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02"/>
    <p:restoredTop sz="95781"/>
  </p:normalViewPr>
  <p:slideViewPr>
    <p:cSldViewPr snapToGrid="0" snapToObjects="1">
      <p:cViewPr varScale="1">
        <p:scale>
          <a:sx n="106" d="100"/>
          <a:sy n="106" d="100"/>
        </p:scale>
        <p:origin x="624" y="168"/>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5" d="100"/>
          <a:sy n="85" d="100"/>
        </p:scale>
        <p:origin x="3928"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9/29/24</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9/29/24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2</a:t>
            </a:fld>
            <a:endParaRPr lang="en-US" dirty="0"/>
          </a:p>
        </p:txBody>
      </p:sp>
    </p:spTree>
    <p:extLst>
      <p:ext uri="{BB962C8B-B14F-4D97-AF65-F5344CB8AC3E}">
        <p14:creationId xmlns:p14="http://schemas.microsoft.com/office/powerpoint/2010/main" val="162218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322656-8894-1544-92AA-01B3CF5E6182}" type="slidenum">
              <a:rPr lang="en-US" smtClean="0"/>
              <a:pPr/>
              <a:t>3</a:t>
            </a:fld>
            <a:endParaRPr lang="en-US" dirty="0"/>
          </a:p>
        </p:txBody>
      </p:sp>
    </p:spTree>
    <p:extLst>
      <p:ext uri="{BB962C8B-B14F-4D97-AF65-F5344CB8AC3E}">
        <p14:creationId xmlns:p14="http://schemas.microsoft.com/office/powerpoint/2010/main" val="28566233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8000"/>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lnSpc>
                <a:spcPct val="100000"/>
              </a:lnSpc>
              <a:buNone/>
              <a:defRPr sz="2800" b="0" i="0">
                <a:solidFill>
                  <a:schemeClr val="bg1"/>
                </a:solidFill>
                <a:latin typeface="Georgia" charset="0"/>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chorCtr="0"/>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2066" y="5084683"/>
            <a:ext cx="7478709" cy="1068387"/>
          </a:xfrm>
          <a:prstGeom prst="rect">
            <a:avLst/>
          </a:prstGeom>
        </p:spPr>
      </p:pic>
    </p:spTree>
    <p:extLst>
      <p:ext uri="{BB962C8B-B14F-4D97-AF65-F5344CB8AC3E}">
        <p14:creationId xmlns:p14="http://schemas.microsoft.com/office/powerpoint/2010/main" val="505879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5098987" y="1320800"/>
            <a:ext cx="6388100"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a:p>
          <a:p>
            <a:r>
              <a:rPr lang="en-US" dirty="0"/>
              <a:t>Drag chart to placeholder or click icon to add chart</a:t>
            </a:r>
          </a:p>
          <a:p>
            <a:endParaRPr lang="en-US" dirty="0"/>
          </a:p>
        </p:txBody>
      </p:sp>
      <p:sp>
        <p:nvSpPr>
          <p:cNvPr id="8" name="Title 3"/>
          <p:cNvSpPr>
            <a:spLocks noGrp="1"/>
          </p:cNvSpPr>
          <p:nvPr>
            <p:ph type="title" hasCustomPrompt="1"/>
          </p:nvPr>
        </p:nvSpPr>
        <p:spPr>
          <a:xfrm>
            <a:off x="569468" y="1320800"/>
            <a:ext cx="4268653" cy="716084"/>
          </a:xfrm>
          <a:prstGeom prst="rect">
            <a:avLst/>
          </a:prstGeom>
        </p:spPr>
        <p:txBody>
          <a:bodyPr anchor="b">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
        <p:nvSpPr>
          <p:cNvPr id="9"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Tree>
    <p:extLst>
      <p:ext uri="{BB962C8B-B14F-4D97-AF65-F5344CB8AC3E}">
        <p14:creationId xmlns:p14="http://schemas.microsoft.com/office/powerpoint/2010/main" val="487489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952" cy="6858000"/>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chor="t" anchorCtr="0">
            <a:noAutofit/>
          </a:bodyPr>
          <a:lstStyle>
            <a:lvl1pPr marL="0" indent="0" algn="l">
              <a:lnSpc>
                <a:spcPct val="100000"/>
              </a:lnSpc>
              <a:buNone/>
              <a:defRPr sz="2800" b="0" baseline="0">
                <a:solidFill>
                  <a:schemeClr val="bg1"/>
                </a:solidFill>
                <a:latin typeface="Georgia" charset="0"/>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75046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4"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Tree>
    <p:extLst>
      <p:ext uri="{BB962C8B-B14F-4D97-AF65-F5344CB8AC3E}">
        <p14:creationId xmlns:p14="http://schemas.microsoft.com/office/powerpoint/2010/main" val="366897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err="1"/>
              <a:t>Etiam</a:t>
            </a:r>
            <a:r>
              <a:rPr lang="en-US" dirty="0"/>
              <a:t> </a:t>
            </a:r>
            <a:r>
              <a:rPr lang="en-US" dirty="0" err="1"/>
              <a:t>molestie</a:t>
            </a:r>
            <a:r>
              <a:rPr lang="en-US" dirty="0"/>
              <a:t> </a:t>
            </a:r>
            <a:r>
              <a:rPr lang="en-US" dirty="0" err="1"/>
              <a:t>velit</a:t>
            </a:r>
            <a:r>
              <a:rPr lang="en-US" dirty="0"/>
              <a:t> vitae dolor </a:t>
            </a:r>
            <a:r>
              <a:rPr lang="en-US" dirty="0" err="1"/>
              <a:t>euismod</a:t>
            </a:r>
            <a:r>
              <a:rPr lang="en-US" dirty="0"/>
              <a:t>, sit </a:t>
            </a:r>
            <a:r>
              <a:rPr lang="en-US" dirty="0" err="1"/>
              <a:t>amet</a:t>
            </a:r>
            <a:r>
              <a:rPr lang="en-US" dirty="0"/>
              <a:t> </a:t>
            </a:r>
            <a:r>
              <a:rPr lang="en-US" dirty="0" err="1"/>
              <a:t>finibus</a:t>
            </a:r>
            <a:r>
              <a:rPr lang="en-US" dirty="0"/>
              <a:t> </a:t>
            </a:r>
            <a:r>
              <a:rPr lang="en-US" dirty="0" err="1"/>
              <a:t>risus</a:t>
            </a:r>
            <a:r>
              <a:rPr lang="en-US" dirty="0"/>
              <a:t> </a:t>
            </a:r>
            <a:r>
              <a:rPr lang="en-US" dirty="0" err="1"/>
              <a:t>mattis</a:t>
            </a:r>
            <a:r>
              <a:rPr lang="en-US" dirty="0"/>
              <a:t>. In </a:t>
            </a:r>
            <a:r>
              <a:rPr lang="en-US" dirty="0" err="1"/>
              <a:t>ornare</a:t>
            </a:r>
            <a:r>
              <a:rPr lang="en-US" dirty="0"/>
              <a:t> convallis </a:t>
            </a:r>
            <a:r>
              <a:rPr lang="en-US" dirty="0" err="1"/>
              <a:t>velit</a:t>
            </a:r>
            <a:r>
              <a:rPr lang="en-US" dirty="0"/>
              <a:t> vitae cursus. Integer </a:t>
            </a:r>
            <a:r>
              <a:rPr lang="en-US" dirty="0" err="1"/>
              <a:t>egestas</a:t>
            </a:r>
            <a:r>
              <a:rPr lang="en-US" dirty="0"/>
              <a:t> sit </a:t>
            </a:r>
            <a:r>
              <a:rPr lang="en-US" dirty="0" err="1"/>
              <a:t>amet</a:t>
            </a:r>
            <a:r>
              <a:rPr lang="en-US" dirty="0"/>
              <a:t> mi </a:t>
            </a:r>
            <a:r>
              <a:rPr lang="en-US" dirty="0" err="1"/>
              <a:t>vehicula</a:t>
            </a:r>
            <a:r>
              <a:rPr lang="en-US" dirty="0"/>
              <a:t> </a:t>
            </a:r>
            <a:r>
              <a:rPr lang="en-US" dirty="0" err="1"/>
              <a:t>sollicitudin</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fames ac </a:t>
            </a:r>
            <a:r>
              <a:rPr lang="en-US" dirty="0" err="1"/>
              <a:t>turpis</a:t>
            </a:r>
            <a:r>
              <a:rPr lang="en-US" dirty="0"/>
              <a:t> </a:t>
            </a:r>
            <a:r>
              <a:rPr lang="en-US" dirty="0" err="1"/>
              <a:t>egestas</a:t>
            </a:r>
            <a:r>
              <a:rPr lang="en-US" dirty="0"/>
              <a:t>.</a:t>
            </a:r>
          </a:p>
        </p:txBody>
      </p:sp>
      <p:sp>
        <p:nvSpPr>
          <p:cNvPr id="5"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Tree>
    <p:extLst>
      <p:ext uri="{BB962C8B-B14F-4D97-AF65-F5344CB8AC3E}">
        <p14:creationId xmlns:p14="http://schemas.microsoft.com/office/powerpoint/2010/main" val="61855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ct val="1000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r>
              <a:rPr lang="en-US" dirty="0" err="1"/>
              <a:t>Quisque</a:t>
            </a:r>
            <a:r>
              <a:rPr lang="en-US" dirty="0"/>
              <a:t> ac </a:t>
            </a:r>
            <a:r>
              <a:rPr lang="en-US" dirty="0" err="1"/>
              <a:t>orci</a:t>
            </a:r>
            <a:r>
              <a:rPr lang="en-US" dirty="0"/>
              <a:t> in </a:t>
            </a:r>
            <a:r>
              <a:rPr lang="en-US" dirty="0" err="1"/>
              <a:t>turpis</a:t>
            </a:r>
            <a:r>
              <a:rPr lang="en-US" dirty="0"/>
              <a:t> </a:t>
            </a:r>
            <a:r>
              <a:rPr lang="en-US" dirty="0" err="1"/>
              <a:t>dapibus</a:t>
            </a:r>
            <a:r>
              <a:rPr lang="en-US" dirty="0"/>
              <a:t> </a:t>
            </a:r>
            <a:r>
              <a:rPr lang="en-US" dirty="0" err="1"/>
              <a:t>sagittis</a:t>
            </a:r>
            <a:r>
              <a:rPr lang="en-US" dirty="0"/>
              <a:t>.</a:t>
            </a:r>
          </a:p>
          <a:p>
            <a:r>
              <a:rPr lang="en-US" dirty="0" err="1"/>
              <a:t>Donec</a:t>
            </a:r>
            <a:r>
              <a:rPr lang="en-US" dirty="0"/>
              <a:t> vitae </a:t>
            </a:r>
            <a:r>
              <a:rPr lang="en-US" dirty="0" err="1"/>
              <a:t>justo</a:t>
            </a:r>
            <a:r>
              <a:rPr lang="en-US" dirty="0"/>
              <a:t> et </a:t>
            </a:r>
            <a:r>
              <a:rPr lang="en-US" dirty="0" err="1"/>
              <a:t>neque</a:t>
            </a:r>
            <a:r>
              <a:rPr lang="en-US" dirty="0"/>
              <a:t> </a:t>
            </a:r>
            <a:r>
              <a:rPr lang="en-US" dirty="0" err="1"/>
              <a:t>mollis</a:t>
            </a:r>
            <a:r>
              <a:rPr lang="en-US" dirty="0"/>
              <a:t> </a:t>
            </a:r>
            <a:r>
              <a:rPr lang="en-US" dirty="0" err="1"/>
              <a:t>consectetur</a:t>
            </a:r>
            <a:r>
              <a:rPr lang="en-US" dirty="0"/>
              <a:t>.</a:t>
            </a:r>
          </a:p>
          <a:p>
            <a:r>
              <a:rPr lang="en-US" dirty="0" err="1"/>
              <a:t>Etiam</a:t>
            </a:r>
            <a:r>
              <a:rPr lang="en-US" dirty="0"/>
              <a:t> </a:t>
            </a:r>
            <a:r>
              <a:rPr lang="en-US" dirty="0" err="1"/>
              <a:t>aliquet</a:t>
            </a:r>
            <a:r>
              <a:rPr lang="en-US" dirty="0"/>
              <a:t> ex </a:t>
            </a:r>
            <a:r>
              <a:rPr lang="en-US" dirty="0" err="1"/>
              <a:t>sed</a:t>
            </a:r>
            <a:r>
              <a:rPr lang="en-US" dirty="0"/>
              <a:t> </a:t>
            </a:r>
            <a:r>
              <a:rPr lang="en-US" dirty="0" err="1"/>
              <a:t>bibendum</a:t>
            </a:r>
            <a:r>
              <a:rPr lang="en-US" dirty="0"/>
              <a:t> </a:t>
            </a:r>
            <a:r>
              <a:rPr lang="en-US" dirty="0" err="1"/>
              <a:t>consequat</a:t>
            </a:r>
            <a:r>
              <a:rPr lang="en-US" dirty="0"/>
              <a:t>.</a:t>
            </a:r>
          </a:p>
          <a:p>
            <a:r>
              <a:rPr lang="en-US" dirty="0" err="1"/>
              <a:t>Cras</a:t>
            </a:r>
            <a:r>
              <a:rPr lang="en-US" dirty="0"/>
              <a:t> </a:t>
            </a:r>
            <a:r>
              <a:rPr lang="en-US" dirty="0" err="1"/>
              <a:t>lacinia</a:t>
            </a:r>
            <a:r>
              <a:rPr lang="en-US" dirty="0"/>
              <a:t> </a:t>
            </a:r>
            <a:r>
              <a:rPr lang="en-US" dirty="0" err="1"/>
              <a:t>est</a:t>
            </a:r>
            <a:r>
              <a:rPr lang="en-US" dirty="0"/>
              <a:t> ac </a:t>
            </a:r>
            <a:r>
              <a:rPr lang="en-US" dirty="0" err="1"/>
              <a:t>elit</a:t>
            </a:r>
            <a:r>
              <a:rPr lang="en-US" dirty="0"/>
              <a:t> </a:t>
            </a:r>
            <a:r>
              <a:rPr lang="en-US" dirty="0" err="1"/>
              <a:t>dignissim</a:t>
            </a:r>
            <a:r>
              <a:rPr lang="en-US" dirty="0"/>
              <a:t> </a:t>
            </a:r>
            <a:r>
              <a:rPr lang="en-US" dirty="0" err="1"/>
              <a:t>varius</a:t>
            </a:r>
            <a:r>
              <a:rPr lang="en-US" dirty="0"/>
              <a:t>.</a:t>
            </a:r>
          </a:p>
          <a:p>
            <a:r>
              <a:rPr lang="en-US" dirty="0" err="1"/>
              <a:t>Duis</a:t>
            </a:r>
            <a:r>
              <a:rPr lang="en-US" dirty="0"/>
              <a:t> sit </a:t>
            </a:r>
            <a:r>
              <a:rPr lang="en-US" dirty="0" err="1"/>
              <a:t>amet</a:t>
            </a:r>
            <a:r>
              <a:rPr lang="en-US" dirty="0"/>
              <a:t> </a:t>
            </a:r>
            <a:r>
              <a:rPr lang="en-US" dirty="0" err="1"/>
              <a:t>odio</a:t>
            </a:r>
            <a:r>
              <a:rPr lang="en-US" dirty="0"/>
              <a:t> </a:t>
            </a:r>
            <a:r>
              <a:rPr lang="en-US" dirty="0" err="1"/>
              <a:t>facilisis</a:t>
            </a:r>
            <a:r>
              <a:rPr lang="en-US" dirty="0"/>
              <a:t> </a:t>
            </a:r>
            <a:r>
              <a:rPr lang="en-US" dirty="0" err="1"/>
              <a:t>turpis</a:t>
            </a:r>
            <a:r>
              <a:rPr lang="en-US" dirty="0"/>
              <a:t> </a:t>
            </a:r>
            <a:r>
              <a:rPr lang="en-US" dirty="0" err="1"/>
              <a:t>sodales</a:t>
            </a:r>
            <a:r>
              <a:rPr lang="en-US" dirty="0"/>
              <a:t> </a:t>
            </a:r>
            <a:r>
              <a:rPr lang="en-US" dirty="0" err="1"/>
              <a:t>placerat</a:t>
            </a:r>
            <a:r>
              <a:rPr lang="en-US" dirty="0"/>
              <a:t>.</a:t>
            </a:r>
          </a:p>
          <a:p>
            <a:r>
              <a:rPr lang="en-US" dirty="0"/>
              <a:t>Justo et neque odio facilisis turpis </a:t>
            </a:r>
            <a:r>
              <a:rPr lang="en-US" dirty="0" err="1"/>
              <a:t>sodales</a:t>
            </a:r>
            <a:r>
              <a:rPr lang="en-US" dirty="0"/>
              <a:t> placerat.</a:t>
            </a:r>
          </a:p>
        </p:txBody>
      </p:sp>
      <p:sp>
        <p:nvSpPr>
          <p:cNvPr id="4"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Tree>
    <p:extLst>
      <p:ext uri="{BB962C8B-B14F-4D97-AF65-F5344CB8AC3E}">
        <p14:creationId xmlns:p14="http://schemas.microsoft.com/office/powerpoint/2010/main" val="30740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ct val="100000"/>
              </a:lnSpc>
              <a:buClr>
                <a:srgbClr val="005BBB"/>
              </a:buClr>
              <a:buFontTx/>
              <a:buNone/>
              <a:defRPr sz="1700" b="1">
                <a:solidFill>
                  <a:srgbClr val="005BBB"/>
                </a:solidFill>
                <a:latin typeface="Arial" charset="0"/>
                <a:ea typeface="Arial" charset="0"/>
                <a:cs typeface="Arial" charset="0"/>
              </a:defRPr>
            </a:lvl1pPr>
            <a:lvl2pPr marL="736600" indent="-279400">
              <a:lnSpc>
                <a:spcPct val="1000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ct val="1000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a:p>
            <a:pPr lvl="0"/>
            <a:r>
              <a:rPr lang="en-US" dirty="0"/>
              <a:t>CLICK TO EDIT MASTER TEXT STYLES</a:t>
            </a:r>
          </a:p>
          <a:p>
            <a:pPr lvl="1"/>
            <a:r>
              <a:rPr lang="en-US" dirty="0"/>
              <a:t>Second level text </a:t>
            </a:r>
          </a:p>
          <a:p>
            <a:pPr lvl="2"/>
            <a:r>
              <a:rPr lang="en-US" dirty="0"/>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p:txBody>
      </p:sp>
    </p:spTree>
    <p:extLst>
      <p:ext uri="{BB962C8B-B14F-4D97-AF65-F5344CB8AC3E}">
        <p14:creationId xmlns:p14="http://schemas.microsoft.com/office/powerpoint/2010/main" val="549412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098566" y="930275"/>
            <a:ext cx="7093434"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6" name="Title 3"/>
          <p:cNvSpPr>
            <a:spLocks noGrp="1"/>
          </p:cNvSpPr>
          <p:nvPr>
            <p:ph type="title" hasCustomPrompt="1"/>
          </p:nvPr>
        </p:nvSpPr>
        <p:spPr>
          <a:xfrm>
            <a:off x="569468" y="1320800"/>
            <a:ext cx="4268653"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Tree>
    <p:extLst>
      <p:ext uri="{BB962C8B-B14F-4D97-AF65-F5344CB8AC3E}">
        <p14:creationId xmlns:p14="http://schemas.microsoft.com/office/powerpoint/2010/main" val="174804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114631" y="934720"/>
            <a:ext cx="7077369" cy="3064678"/>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6" name="Title 3"/>
          <p:cNvSpPr>
            <a:spLocks noGrp="1"/>
          </p:cNvSpPr>
          <p:nvPr>
            <p:ph type="title" hasCustomPrompt="1"/>
          </p:nvPr>
        </p:nvSpPr>
        <p:spPr>
          <a:xfrm>
            <a:off x="569468" y="1320800"/>
            <a:ext cx="4268653"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
        <p:nvSpPr>
          <p:cNvPr id="7" name="Picture Placeholder 2"/>
          <p:cNvSpPr>
            <a:spLocks noGrp="1" noChangeAspect="1"/>
          </p:cNvSpPr>
          <p:nvPr>
            <p:ph type="pic" idx="14"/>
          </p:nvPr>
        </p:nvSpPr>
        <p:spPr>
          <a:xfrm>
            <a:off x="5114631" y="3998296"/>
            <a:ext cx="360252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p:cNvSpPr>
            <a:spLocks noGrp="1" noChangeAspect="1"/>
          </p:cNvSpPr>
          <p:nvPr>
            <p:ph type="pic" idx="15"/>
          </p:nvPr>
        </p:nvSpPr>
        <p:spPr>
          <a:xfrm>
            <a:off x="8701089" y="3998296"/>
            <a:ext cx="349091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Tree>
    <p:extLst>
      <p:ext uri="{BB962C8B-B14F-4D97-AF65-F5344CB8AC3E}">
        <p14:creationId xmlns:p14="http://schemas.microsoft.com/office/powerpoint/2010/main" val="1787271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0" y="927100"/>
            <a:ext cx="12192000"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784519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a:latin typeface="Arial" charset="0"/>
              </a:rPr>
              <a:t>‘-</a:t>
            </a: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charset="0"/>
              <a:ea typeface="Arial" charset="0"/>
              <a:cs typeface="Arial" charset="0"/>
            </a:endParaRPr>
          </a:p>
        </p:txBody>
      </p:sp>
      <p:pic>
        <p:nvPicPr>
          <p:cNvPr id="14" name="Picture 13"/>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 y="0"/>
            <a:ext cx="12188951" cy="6857999"/>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t" anchorCtr="0">
            <a:noAutofit/>
          </a:bodyPr>
          <a:lstStyle/>
          <a:p>
            <a:r>
              <a:rPr lang="en-US" dirty="0"/>
              <a:t>Click to edit Master title style</a:t>
            </a:r>
          </a:p>
        </p:txBody>
      </p:sp>
      <p:sp>
        <p:nvSpPr>
          <p:cNvPr id="11" name="Slide Number Placeholder 6"/>
          <p:cNvSpPr txBox="1">
            <a:spLocks/>
          </p:cNvSpPr>
          <p:nvPr userDrawn="1"/>
        </p:nvSpPr>
        <p:spPr>
          <a:xfrm>
            <a:off x="11045952" y="6221885"/>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896" r:id="rId1"/>
    <p:sldLayoutId id="2147483894" r:id="rId2"/>
    <p:sldLayoutId id="2147483895" r:id="rId3"/>
    <p:sldLayoutId id="2147483897" r:id="rId4"/>
    <p:sldLayoutId id="2147483907" r:id="rId5"/>
    <p:sldLayoutId id="2147483898" r:id="rId6"/>
    <p:sldLayoutId id="2147483900" r:id="rId7"/>
    <p:sldLayoutId id="2147483906" r:id="rId8"/>
    <p:sldLayoutId id="2147483902" r:id="rId9"/>
    <p:sldLayoutId id="2147483904" r:id="rId10"/>
  </p:sldLayoutIdLst>
  <p:hf hdr="0" dt="0"/>
  <p:txStyles>
    <p:titleStyle>
      <a:lvl1pPr algn="l" defTabSz="914400" rtl="0" eaLnBrk="1" latinLnBrk="0" hangingPunct="1">
        <a:lnSpc>
          <a:spcPct val="90000"/>
        </a:lnSpc>
        <a:spcBef>
          <a:spcPct val="0"/>
        </a:spcBef>
        <a:buNone/>
        <a:defRPr sz="3600" kern="1200">
          <a:solidFill>
            <a:schemeClr val="tx2"/>
          </a:solidFill>
          <a:latin typeface="Georgia" charset="0"/>
          <a:ea typeface="Georgia" charset="0"/>
          <a:cs typeface="Georgia" charset="0"/>
        </a:defRPr>
      </a:lvl1pPr>
    </p:titleStyle>
    <p:bodyStyle>
      <a:lvl1pPr marL="228600" indent="-228600" algn="l" defTabSz="914400" rtl="0" eaLnBrk="1" latinLnBrk="0" hangingPunct="1">
        <a:lnSpc>
          <a:spcPct val="10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10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10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1400" kern="100" dirty="0">
                <a:effectLst/>
                <a:latin typeface="+mn-lt"/>
                <a:ea typeface="DengXian" panose="02010600030101010101" pitchFamily="2" charset="-122"/>
                <a:cs typeface="Arial" panose="020B0604020202020204" pitchFamily="34" charset="0"/>
              </a:rPr>
              <a:t> Ryan Lin, Jie He, Dominic Incognito, Nishant </a:t>
            </a:r>
            <a:r>
              <a:rPr lang="en-US" sz="1400" kern="100" dirty="0" err="1">
                <a:effectLst/>
                <a:latin typeface="+mn-lt"/>
                <a:ea typeface="DengXian" panose="02010600030101010101" pitchFamily="2" charset="-122"/>
                <a:cs typeface="Arial" panose="020B0604020202020204" pitchFamily="34" charset="0"/>
              </a:rPr>
              <a:t>Tekwani</a:t>
            </a:r>
            <a:endParaRPr lang="en-US" sz="1400" dirty="0">
              <a:latin typeface="+mn-lt"/>
            </a:endParaRPr>
          </a:p>
        </p:txBody>
      </p:sp>
      <p:sp>
        <p:nvSpPr>
          <p:cNvPr id="3" name="Title 2"/>
          <p:cNvSpPr>
            <a:spLocks noGrp="1"/>
          </p:cNvSpPr>
          <p:nvPr>
            <p:ph type="ctrTitle"/>
          </p:nvPr>
        </p:nvSpPr>
        <p:spPr/>
        <p:txBody>
          <a:bodyPr/>
          <a:lstStyle/>
          <a:p>
            <a:r>
              <a:rPr lang="en-US" sz="2000" b="1" kern="100" dirty="0">
                <a:latin typeface="+mj-lt"/>
                <a:ea typeface="DengXian" panose="02010600030101010101" pitchFamily="2" charset="-122"/>
                <a:cs typeface="Arial" panose="020B0604020202020204" pitchFamily="34" charset="0"/>
              </a:rPr>
              <a:t>RNDJ:</a:t>
            </a:r>
            <a:r>
              <a:rPr lang="en-US" sz="2000" b="1" kern="100" dirty="0">
                <a:effectLst/>
                <a:latin typeface="+mj-lt"/>
                <a:ea typeface="DengXian" panose="02010600030101010101" pitchFamily="2" charset="-122"/>
                <a:cs typeface="Arial" panose="020B0604020202020204" pitchFamily="34" charset="0"/>
              </a:rPr>
              <a:t> an Integrated AI-Powered Platform for Amplifying Marginalized Voices in Policy and Infrastructure Projects</a:t>
            </a:r>
            <a:br>
              <a:rPr lang="en-US" sz="6000" kern="100" dirty="0">
                <a:effectLst/>
                <a:latin typeface="Aptos" panose="020B0004020202020204" pitchFamily="34" charset="0"/>
                <a:ea typeface="DengXian" panose="02010600030101010101" pitchFamily="2" charset="-122"/>
                <a:cs typeface="Arial" panose="020B0604020202020204" pitchFamily="34" charset="0"/>
              </a:rPr>
            </a:br>
            <a:br>
              <a:rPr lang="en-US" sz="6000" kern="100" dirty="0">
                <a:effectLst/>
                <a:latin typeface="Aptos" panose="020B0004020202020204" pitchFamily="34" charset="0"/>
                <a:ea typeface="DengXian" panose="02010600030101010101" pitchFamily="2" charset="-122"/>
                <a:cs typeface="Arial" panose="020B0604020202020204" pitchFamily="34" charset="0"/>
              </a:rPr>
            </a:br>
            <a:endParaRPr lang="en-US" dirty="0"/>
          </a:p>
        </p:txBody>
      </p:sp>
    </p:spTree>
    <p:extLst>
      <p:ext uri="{BB962C8B-B14F-4D97-AF65-F5344CB8AC3E}">
        <p14:creationId xmlns:p14="http://schemas.microsoft.com/office/powerpoint/2010/main" val="1461822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9F21CF1-886A-E4C6-10AB-B514A185CC76}"/>
              </a:ext>
            </a:extLst>
          </p:cNvPr>
          <p:cNvSpPr txBox="1"/>
          <p:nvPr/>
        </p:nvSpPr>
        <p:spPr>
          <a:xfrm flipH="1">
            <a:off x="3030076" y="1431758"/>
            <a:ext cx="6131847" cy="369332"/>
          </a:xfrm>
          <a:prstGeom prst="rect">
            <a:avLst/>
          </a:prstGeom>
          <a:noFill/>
        </p:spPr>
        <p:txBody>
          <a:bodyPr wrap="square" rtlCol="0">
            <a:spAutoFit/>
          </a:bodyPr>
          <a:lstStyle/>
          <a:p>
            <a:pPr algn="ctr"/>
            <a:r>
              <a:rPr lang="en-US" dirty="0"/>
              <a:t>FUTURE DEVELOPMENTS</a:t>
            </a:r>
          </a:p>
        </p:txBody>
      </p:sp>
      <p:sp>
        <p:nvSpPr>
          <p:cNvPr id="4" name="TextBox 3">
            <a:extLst>
              <a:ext uri="{FF2B5EF4-FFF2-40B4-BE49-F238E27FC236}">
                <a16:creationId xmlns:a16="http://schemas.microsoft.com/office/drawing/2014/main" id="{759DFC19-7031-E858-DBEB-1B747AE5DFC8}"/>
              </a:ext>
            </a:extLst>
          </p:cNvPr>
          <p:cNvSpPr txBox="1"/>
          <p:nvPr/>
        </p:nvSpPr>
        <p:spPr>
          <a:xfrm>
            <a:off x="565484" y="1801090"/>
            <a:ext cx="11020927" cy="4108817"/>
          </a:xfrm>
          <a:prstGeom prst="rect">
            <a:avLst/>
          </a:prstGeom>
          <a:noFill/>
        </p:spPr>
        <p:txBody>
          <a:bodyPr wrap="square" rtlCol="0">
            <a:spAutoFit/>
          </a:bodyPr>
          <a:lstStyle/>
          <a:p>
            <a:r>
              <a:rPr lang="en-US" sz="1800" kern="100" dirty="0">
                <a:solidFill>
                  <a:schemeClr val="tx1">
                    <a:lumMod val="50000"/>
                  </a:schemeClr>
                </a:solidFill>
                <a:latin typeface="+mn-lt"/>
                <a:ea typeface="DengXian" panose="02010600030101010101" pitchFamily="2" charset="-122"/>
                <a:cs typeface="Arial" panose="020B0604020202020204" pitchFamily="34" charset="0"/>
              </a:rPr>
              <a:t>With more time, more features could be implemented.</a:t>
            </a:r>
          </a:p>
          <a:p>
            <a:pPr>
              <a:lnSpc>
                <a:spcPct val="150000"/>
              </a:lnSpc>
            </a:pPr>
            <a:endParaRPr lang="en-US" kern="100" dirty="0">
              <a:solidFill>
                <a:schemeClr val="tx1">
                  <a:lumMod val="50000"/>
                </a:schemeClr>
              </a:solidFill>
              <a:ea typeface="DengXian" panose="02010600030101010101" pitchFamily="2" charset="-122"/>
              <a:cs typeface="Arial" panose="020B0604020202020204" pitchFamily="34" charset="0"/>
            </a:endParaRPr>
          </a:p>
          <a:p>
            <a:pPr marL="285750" indent="-285750">
              <a:buFont typeface="Arial" panose="020B0604020202020204" pitchFamily="34" charset="0"/>
              <a:buChar char="•"/>
            </a:pPr>
            <a:r>
              <a:rPr lang="en-US" kern="100" dirty="0">
                <a:solidFill>
                  <a:schemeClr val="tx1">
                    <a:lumMod val="50000"/>
                  </a:schemeClr>
                </a:solidFill>
                <a:ea typeface="DengXian" panose="02010600030101010101" pitchFamily="2" charset="-122"/>
                <a:cs typeface="Arial" panose="020B0604020202020204" pitchFamily="34" charset="0"/>
              </a:rPr>
              <a:t>For one, each user story could be parsed through and votes could be tallied towards the corresponding topics.</a:t>
            </a:r>
          </a:p>
          <a:p>
            <a:endParaRPr lang="en-US" kern="100" dirty="0">
              <a:solidFill>
                <a:schemeClr val="tx1">
                  <a:lumMod val="50000"/>
                </a:schemeClr>
              </a:solidFill>
              <a:ea typeface="DengXian" panose="02010600030101010101" pitchFamily="2" charset="-122"/>
              <a:cs typeface="Arial" panose="020B0604020202020204" pitchFamily="34" charset="0"/>
            </a:endParaRPr>
          </a:p>
          <a:p>
            <a:pPr marL="285750" indent="-285750">
              <a:buFont typeface="Arial" panose="020B0604020202020204" pitchFamily="34" charset="0"/>
              <a:buChar char="•"/>
            </a:pPr>
            <a:r>
              <a:rPr lang="en-US" kern="100" dirty="0">
                <a:solidFill>
                  <a:schemeClr val="tx1">
                    <a:lumMod val="50000"/>
                  </a:schemeClr>
                </a:solidFill>
                <a:ea typeface="DengXian" panose="02010600030101010101" pitchFamily="2" charset="-122"/>
                <a:cs typeface="Arial" panose="020B0604020202020204" pitchFamily="34" charset="0"/>
              </a:rPr>
              <a:t>Community input on each topic could be used to create a custom chatbot that works as a community advocate for that topic. It could be given board meeting notes and give a response regarding issues and worries that might arise.</a:t>
            </a:r>
          </a:p>
          <a:p>
            <a:endParaRPr lang="en-US" kern="100" dirty="0">
              <a:solidFill>
                <a:schemeClr val="tx1">
                  <a:lumMod val="50000"/>
                </a:schemeClr>
              </a:solidFill>
              <a:ea typeface="DengXian" panose="02010600030101010101" pitchFamily="2" charset="-122"/>
              <a:cs typeface="Arial" panose="020B0604020202020204" pitchFamily="34" charset="0"/>
            </a:endParaRPr>
          </a:p>
          <a:p>
            <a:pPr marL="285750" indent="-285750">
              <a:lnSpc>
                <a:spcPct val="150000"/>
              </a:lnSpc>
              <a:buFont typeface="Arial" panose="020B0604020202020204" pitchFamily="34" charset="0"/>
              <a:buChar char="•"/>
            </a:pPr>
            <a:r>
              <a:rPr lang="en-US" kern="100" dirty="0">
                <a:solidFill>
                  <a:schemeClr val="tx1">
                    <a:lumMod val="50000"/>
                  </a:schemeClr>
                </a:solidFill>
                <a:ea typeface="DengXian" panose="02010600030101010101" pitchFamily="2" charset="-122"/>
                <a:cs typeface="Arial" panose="020B0604020202020204" pitchFamily="34" charset="0"/>
              </a:rPr>
              <a:t>Take audio inputs from phone calls or meetings and add the data to the database of topics</a:t>
            </a:r>
          </a:p>
          <a:p>
            <a:pPr marL="285750" indent="-285750">
              <a:lnSpc>
                <a:spcPct val="150000"/>
              </a:lnSpc>
              <a:buFont typeface="Arial" panose="020B0604020202020204" pitchFamily="34" charset="0"/>
              <a:buChar char="•"/>
            </a:pPr>
            <a:endParaRPr lang="en-US" kern="100" dirty="0">
              <a:solidFill>
                <a:schemeClr val="tx1">
                  <a:lumMod val="50000"/>
                </a:schemeClr>
              </a:solidFill>
              <a:ea typeface="DengXian" panose="02010600030101010101" pitchFamily="2" charset="-122"/>
              <a:cs typeface="Arial" panose="020B0604020202020204" pitchFamily="34" charset="0"/>
            </a:endParaRPr>
          </a:p>
          <a:p>
            <a:pPr marL="285750" indent="-285750">
              <a:buFont typeface="Arial" panose="020B0604020202020204" pitchFamily="34" charset="0"/>
              <a:buChar char="•"/>
            </a:pPr>
            <a:r>
              <a:rPr lang="en-US" kern="100" dirty="0">
                <a:solidFill>
                  <a:schemeClr val="tx1">
                    <a:lumMod val="50000"/>
                  </a:schemeClr>
                </a:solidFill>
                <a:ea typeface="DengXian" panose="02010600030101010101" pitchFamily="2" charset="-122"/>
                <a:cs typeface="Arial" panose="020B0604020202020204" pitchFamily="34" charset="0"/>
              </a:rPr>
              <a:t>Ensuring usability, add an AI-driven platform to provide digital literacy training, focusing on underrepresented communities</a:t>
            </a:r>
            <a:endParaRPr lang="en-US" dirty="0"/>
          </a:p>
        </p:txBody>
      </p:sp>
    </p:spTree>
    <p:extLst>
      <p:ext uri="{BB962C8B-B14F-4D97-AF65-F5344CB8AC3E}">
        <p14:creationId xmlns:p14="http://schemas.microsoft.com/office/powerpoint/2010/main" val="447252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p:cNvSpPr>
            <a:spLocks noGrp="1"/>
          </p:cNvSpPr>
          <p:nvPr>
            <p:ph type="title"/>
          </p:nvPr>
        </p:nvSpPr>
        <p:spPr>
          <a:xfrm>
            <a:off x="3961673" y="3070958"/>
            <a:ext cx="4268653" cy="716084"/>
          </a:xfrm>
        </p:spPr>
        <p:txBody>
          <a:bodyPr/>
          <a:lstStyle/>
          <a:p>
            <a:pPr algn="ctr"/>
            <a:r>
              <a:rPr lang="en-US" sz="4800" dirty="0">
                <a:latin typeface="+mj-lt"/>
              </a:rPr>
              <a:t>Thank You</a:t>
            </a:r>
          </a:p>
        </p:txBody>
      </p:sp>
      <p:sp>
        <p:nvSpPr>
          <p:cNvPr id="12" name="Freeform 11"/>
          <p:cNvSpPr/>
          <p:nvPr/>
        </p:nvSpPr>
        <p:spPr>
          <a:xfrm>
            <a:off x="2829048" y="510312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Tree>
    <p:extLst>
      <p:ext uri="{BB962C8B-B14F-4D97-AF65-F5344CB8AC3E}">
        <p14:creationId xmlns:p14="http://schemas.microsoft.com/office/powerpoint/2010/main" val="21027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a:extLst>
              <a:ext uri="{FF2B5EF4-FFF2-40B4-BE49-F238E27FC236}">
                <a16:creationId xmlns:a16="http://schemas.microsoft.com/office/drawing/2014/main" id="{5270737C-B40A-F13C-FDE4-DF32040E01B8}"/>
              </a:ext>
            </a:extLst>
          </p:cNvPr>
          <p:cNvSpPr>
            <a:spLocks noGrp="1"/>
          </p:cNvSpPr>
          <p:nvPr>
            <p:ph type="body" idx="10"/>
          </p:nvPr>
        </p:nvSpPr>
        <p:spPr>
          <a:xfrm>
            <a:off x="566928" y="2185416"/>
            <a:ext cx="8557757" cy="1845163"/>
          </a:xfrm>
        </p:spPr>
        <p:txBody>
          <a:bodyPr/>
          <a:lstStyle/>
          <a:p>
            <a:pPr marL="50800" indent="0">
              <a:buNone/>
            </a:pPr>
            <a:r>
              <a:rPr lang="en-US" dirty="0"/>
              <a:t>To foster community engagement and ensure that all voices are heard especially those from marginalized communities, we have leveraged AI to create a system that creates a a standardized database and a traversable tree to empower all voices and make sure they are all heard. </a:t>
            </a:r>
          </a:p>
        </p:txBody>
      </p:sp>
      <p:sp>
        <p:nvSpPr>
          <p:cNvPr id="3" name="Title 2"/>
          <p:cNvSpPr>
            <a:spLocks noGrp="1"/>
          </p:cNvSpPr>
          <p:nvPr>
            <p:ph type="title"/>
          </p:nvPr>
        </p:nvSpPr>
        <p:spPr>
          <a:xfrm>
            <a:off x="569468" y="1320800"/>
            <a:ext cx="10515600" cy="716084"/>
          </a:xfrm>
        </p:spPr>
        <p:txBody>
          <a:bodyPr anchor="t">
            <a:normAutofit/>
          </a:bodyPr>
          <a:lstStyle/>
          <a:p>
            <a:r>
              <a:rPr lang="en-US" kern="100"/>
              <a:t>G</a:t>
            </a:r>
            <a:r>
              <a:rPr lang="en-US" kern="100">
                <a:effectLst/>
              </a:rPr>
              <a:t>eneral </a:t>
            </a:r>
            <a:r>
              <a:rPr lang="en-US" kern="100"/>
              <a:t>D</a:t>
            </a:r>
            <a:r>
              <a:rPr lang="en-US" kern="100">
                <a:effectLst/>
              </a:rPr>
              <a:t>escription and Background</a:t>
            </a:r>
            <a:endParaRPr lang="en-US"/>
          </a:p>
        </p:txBody>
      </p:sp>
    </p:spTree>
    <p:extLst>
      <p:ext uri="{BB962C8B-B14F-4D97-AF65-F5344CB8AC3E}">
        <p14:creationId xmlns:p14="http://schemas.microsoft.com/office/powerpoint/2010/main" val="438157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45405" y="1296736"/>
            <a:ext cx="10331143" cy="784727"/>
          </a:xfrm>
        </p:spPr>
        <p:txBody>
          <a:bodyPr/>
          <a:lstStyle/>
          <a:p>
            <a:r>
              <a:rPr lang="en-US" sz="2400" b="0" i="0" u="sng" dirty="0">
                <a:solidFill>
                  <a:schemeClr val="tx1">
                    <a:lumMod val="50000"/>
                  </a:schemeClr>
                </a:solidFill>
                <a:effectLst/>
                <a:latin typeface="+mj-lt"/>
              </a:rPr>
              <a:t>Community Feedback and Reporting Platform</a:t>
            </a:r>
            <a:br>
              <a:rPr lang="en-US" sz="2400" b="0" i="0" u="sng" dirty="0">
                <a:solidFill>
                  <a:schemeClr val="tx1">
                    <a:lumMod val="50000"/>
                  </a:schemeClr>
                </a:solidFill>
                <a:effectLst/>
                <a:latin typeface="+mj-lt"/>
              </a:rPr>
            </a:br>
            <a:br>
              <a:rPr lang="en-US" sz="1600" b="0" i="0" u="sng" dirty="0">
                <a:solidFill>
                  <a:schemeClr val="tx1">
                    <a:lumMod val="50000"/>
                  </a:schemeClr>
                </a:solidFill>
                <a:effectLst/>
                <a:latin typeface="+mj-lt"/>
              </a:rPr>
            </a:br>
            <a:br>
              <a:rPr lang="en-US" sz="1800" kern="100" dirty="0">
                <a:solidFill>
                  <a:schemeClr val="tx1">
                    <a:lumMod val="50000"/>
                  </a:schemeClr>
                </a:solidFill>
                <a:effectLst/>
                <a:latin typeface="Aptos" panose="020B0004020202020204" pitchFamily="34" charset="0"/>
                <a:ea typeface="DengXian" panose="02010600030101010101" pitchFamily="2" charset="-122"/>
                <a:cs typeface="Arial" panose="020B0604020202020204" pitchFamily="34" charset="0"/>
              </a:rPr>
            </a:br>
            <a: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t>•This component of the platform will serve as the primary interface for community members to voice their concerns, report issues, and provide feedback on ongoing or upcoming infrastructure projects. </a:t>
            </a:r>
            <a:b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br>
            <a:b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br>
            <a: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t>•A user-friendly interface, accessible via mobile devices and computers, that supports multiple languages, including voice input for those with low literacy levels. This ensures inclusivity across diverse demographics. </a:t>
            </a:r>
            <a:b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br>
            <a:b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br>
            <a: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t>•The platform will allow users to submit their concerns anonymously, safeguarding them against potential retaliation while encouraging more open and honest feedback.</a:t>
            </a:r>
            <a:br>
              <a:rPr lang="en-US" sz="1800" kern="100" dirty="0">
                <a:solidFill>
                  <a:schemeClr val="tx1">
                    <a:lumMod val="50000"/>
                  </a:schemeClr>
                </a:solidFill>
                <a:latin typeface="Aptos" panose="020B0004020202020204" pitchFamily="34" charset="0"/>
                <a:ea typeface="DengXian" panose="02010600030101010101" pitchFamily="2" charset="-122"/>
                <a:cs typeface="Arial" panose="020B0604020202020204" pitchFamily="34" charset="0"/>
              </a:rPr>
            </a:br>
            <a:br>
              <a:rPr lang="en-US" sz="1800" kern="100" dirty="0">
                <a:solidFill>
                  <a:schemeClr val="tx1">
                    <a:lumMod val="50000"/>
                  </a:schemeClr>
                </a:solidFill>
                <a:effectLst/>
                <a:latin typeface="Aptos" panose="020B0004020202020204" pitchFamily="34" charset="0"/>
                <a:ea typeface="DengXian" panose="02010600030101010101" pitchFamily="2" charset="-122"/>
                <a:cs typeface="Arial" panose="020B0604020202020204" pitchFamily="34" charset="0"/>
              </a:rPr>
            </a:br>
            <a:br>
              <a:rPr lang="en-US" sz="1800" kern="100" dirty="0">
                <a:solidFill>
                  <a:schemeClr val="tx1">
                    <a:lumMod val="50000"/>
                  </a:schemeClr>
                </a:solidFill>
                <a:latin typeface="+mn-lt"/>
                <a:ea typeface="DengXian" panose="02010600030101010101" pitchFamily="2" charset="-122"/>
                <a:cs typeface="Arial" panose="020B0604020202020204" pitchFamily="34" charset="0"/>
              </a:rPr>
            </a:br>
            <a:r>
              <a:rPr lang="en-US" sz="1800" kern="100" dirty="0">
                <a:solidFill>
                  <a:schemeClr val="tx1">
                    <a:lumMod val="50000"/>
                  </a:schemeClr>
                </a:solidFill>
                <a:latin typeface="+mn-lt"/>
                <a:ea typeface="DengXian" panose="02010600030101010101" pitchFamily="2" charset="-122"/>
                <a:cs typeface="Arial" panose="020B0604020202020204" pitchFamily="34" charset="0"/>
              </a:rPr>
              <a:t>An AI engine will analyze the submitted feedback, categorizing it by topics such as environmental impact, safety concerns, or community disruption. This analysis will be shared with policymakers and project leaders in real time, ensuring that the feedback is considered in decision-making processes.</a:t>
            </a:r>
            <a:br>
              <a:rPr lang="en-US" sz="1800" kern="100" dirty="0">
                <a:solidFill>
                  <a:schemeClr val="tx1">
                    <a:lumMod val="50000"/>
                  </a:schemeClr>
                </a:solidFill>
                <a:effectLst/>
                <a:latin typeface="Aptos" panose="020B0004020202020204" pitchFamily="34" charset="0"/>
                <a:ea typeface="DengXian" panose="02010600030101010101" pitchFamily="2" charset="-122"/>
                <a:cs typeface="Arial" panose="020B0604020202020204" pitchFamily="34" charset="0"/>
              </a:rPr>
            </a:br>
            <a:r>
              <a:rPr lang="en-US" sz="1200" kern="100" dirty="0">
                <a:solidFill>
                  <a:schemeClr val="tx1">
                    <a:lumMod val="50000"/>
                  </a:schemeClr>
                </a:solidFill>
                <a:latin typeface="+mn-lt"/>
                <a:ea typeface="DengXian" panose="02010600030101010101" pitchFamily="2" charset="-122"/>
                <a:cs typeface="Arial" panose="020B0604020202020204" pitchFamily="34" charset="0"/>
              </a:rPr>
              <a:t>.</a:t>
            </a:r>
            <a:br>
              <a:rPr lang="en-US" sz="1200" kern="100" dirty="0">
                <a:solidFill>
                  <a:schemeClr val="tx1">
                    <a:lumMod val="50000"/>
                  </a:schemeClr>
                </a:solidFill>
                <a:latin typeface="+mn-lt"/>
                <a:ea typeface="DengXian" panose="02010600030101010101" pitchFamily="2" charset="-122"/>
                <a:cs typeface="Arial" panose="020B0604020202020204" pitchFamily="34" charset="0"/>
              </a:rPr>
            </a:br>
            <a:br>
              <a:rPr lang="en-US" sz="4800" b="0" i="0" u="none" strike="noStrike" dirty="0">
                <a:solidFill>
                  <a:srgbClr val="000000"/>
                </a:solidFill>
                <a:effectLst/>
                <a:latin typeface="Times New Roman" panose="02020603050405020304" pitchFamily="18" charset="0"/>
              </a:rPr>
            </a:br>
            <a:br>
              <a:rPr lang="en-US" sz="3600" kern="100" dirty="0">
                <a:effectLst/>
                <a:latin typeface="Aptos" panose="020B0004020202020204" pitchFamily="34" charset="0"/>
                <a:ea typeface="DengXian" panose="02010600030101010101" pitchFamily="2" charset="-122"/>
                <a:cs typeface="Arial" panose="020B0604020202020204" pitchFamily="34" charset="0"/>
              </a:rPr>
            </a:br>
            <a:endParaRPr lang="en-US" dirty="0"/>
          </a:p>
        </p:txBody>
      </p:sp>
    </p:spTree>
    <p:extLst>
      <p:ext uri="{BB962C8B-B14F-4D97-AF65-F5344CB8AC3E}">
        <p14:creationId xmlns:p14="http://schemas.microsoft.com/office/powerpoint/2010/main" val="1938888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1F2912-A14D-C94E-7081-94166FC2C349}"/>
              </a:ext>
            </a:extLst>
          </p:cNvPr>
          <p:cNvSpPr>
            <a:spLocks noGrp="1"/>
          </p:cNvSpPr>
          <p:nvPr>
            <p:ph type="body" idx="1"/>
          </p:nvPr>
        </p:nvSpPr>
        <p:spPr>
          <a:xfrm>
            <a:off x="485260" y="1925052"/>
            <a:ext cx="11221479" cy="4692315"/>
          </a:xfrm>
        </p:spPr>
        <p:txBody>
          <a:bodyPr/>
          <a:lstStyle/>
          <a:p>
            <a:r>
              <a:rPr lang="en-US" sz="1400" u="sng" dirty="0">
                <a:solidFill>
                  <a:schemeClr val="tx1">
                    <a:lumMod val="50000"/>
                  </a:schemeClr>
                </a:solidFill>
                <a:latin typeface="+mj-lt"/>
              </a:rPr>
              <a:t>Integrating Physical Drop-Off Locations with AI-Powered Platform</a:t>
            </a:r>
            <a:br>
              <a:rPr lang="en-US" sz="1400" u="sng" dirty="0">
                <a:solidFill>
                  <a:schemeClr val="tx1">
                    <a:lumMod val="50000"/>
                  </a:schemeClr>
                </a:solidFill>
              </a:rPr>
            </a:br>
            <a:r>
              <a:rPr lang="en-US" sz="1400" dirty="0">
                <a:solidFill>
                  <a:schemeClr val="tx1">
                    <a:lumMod val="50000"/>
                  </a:schemeClr>
                </a:solidFill>
                <a:latin typeface="+mn-lt"/>
              </a:rPr>
              <a:t>•Place drop-off boxes in accessible, high-traffic community areas like grocery stores, libraries, and community centers. (Work with local businesses and organizations to host these boxes.)</a:t>
            </a:r>
            <a:br>
              <a:rPr lang="en-US" sz="1400" dirty="0">
                <a:solidFill>
                  <a:schemeClr val="tx1">
                    <a:lumMod val="50000"/>
                  </a:schemeClr>
                </a:solidFill>
                <a:latin typeface="+mn-lt"/>
              </a:rPr>
            </a:br>
            <a:r>
              <a:rPr lang="en-US" sz="1400" dirty="0">
                <a:solidFill>
                  <a:schemeClr val="tx1">
                    <a:lumMod val="50000"/>
                  </a:schemeClr>
                </a:solidFill>
                <a:latin typeface="+mn-lt"/>
              </a:rPr>
              <a:t>•Provide free cards and pens next to the boxes, with simple prompts and translations in multiple languages. (Include visual aids for low-literacy individuals.</a:t>
            </a:r>
            <a:br>
              <a:rPr lang="en-US" sz="1400" dirty="0">
                <a:solidFill>
                  <a:schemeClr val="tx1">
                    <a:lumMod val="50000"/>
                  </a:schemeClr>
                </a:solidFill>
                <a:latin typeface="+mn-lt"/>
              </a:rPr>
            </a:br>
            <a:r>
              <a:rPr lang="en-US" sz="1400" dirty="0">
                <a:solidFill>
                  <a:schemeClr val="tx1">
                    <a:lumMod val="50000"/>
                  </a:schemeClr>
                </a:solidFill>
                <a:latin typeface="+mn-lt"/>
              </a:rPr>
              <a:t>•Collect cards weekly, transcribe the content, and integrate it into the digital platform. (Use AI to analyze, categorize, and prioritize the feedback along with digital submissions.)</a:t>
            </a:r>
            <a:br>
              <a:rPr lang="en-US" sz="1400" dirty="0">
                <a:solidFill>
                  <a:schemeClr val="tx1">
                    <a:lumMod val="50000"/>
                  </a:schemeClr>
                </a:solidFill>
                <a:latin typeface="+mn-lt"/>
              </a:rPr>
            </a:br>
            <a:r>
              <a:rPr lang="en-US" sz="1400" dirty="0">
                <a:solidFill>
                  <a:schemeClr val="tx1">
                    <a:lumMod val="50000"/>
                  </a:schemeClr>
                </a:solidFill>
                <a:latin typeface="+mn-lt"/>
              </a:rPr>
              <a:t>•Inform the community about the drop-off locations through local outreach, flyers, and announcements.</a:t>
            </a:r>
            <a:br>
              <a:rPr lang="en-US" sz="1400" dirty="0">
                <a:solidFill>
                  <a:schemeClr val="tx1">
                    <a:lumMod val="50000"/>
                  </a:schemeClr>
                </a:solidFill>
                <a:latin typeface="+mn-lt"/>
              </a:rPr>
            </a:br>
            <a:r>
              <a:rPr lang="en-US" sz="1400" dirty="0">
                <a:solidFill>
                  <a:schemeClr val="tx1">
                    <a:lumMod val="50000"/>
                  </a:schemeClr>
                </a:solidFill>
                <a:latin typeface="+mn-lt"/>
              </a:rPr>
              <a:t>•Hold events to demonstrate how feedback is used and how the platform works.</a:t>
            </a:r>
            <a:br>
              <a:rPr lang="en-US" sz="1400" dirty="0">
                <a:solidFill>
                  <a:schemeClr val="tx1">
                    <a:lumMod val="50000"/>
                  </a:schemeClr>
                </a:solidFill>
                <a:latin typeface="+mn-lt"/>
              </a:rPr>
            </a:br>
            <a:br>
              <a:rPr lang="en-US" sz="1400" dirty="0">
                <a:latin typeface="+mn-lt"/>
              </a:rPr>
            </a:br>
            <a:r>
              <a:rPr lang="en-US" sz="1400" u="sng" dirty="0">
                <a:solidFill>
                  <a:schemeClr val="tx1">
                    <a:lumMod val="50000"/>
                  </a:schemeClr>
                </a:solidFill>
                <a:latin typeface="+mj-lt"/>
              </a:rPr>
              <a:t>Targeting Underrepresented Groups for DEI </a:t>
            </a:r>
            <a:br>
              <a:rPr lang="en-US" sz="1400" u="sng" kern="100" dirty="0">
                <a:effectLst/>
                <a:ea typeface="DengXian" panose="02010600030101010101" pitchFamily="2" charset="-122"/>
                <a:cs typeface="Arial" panose="020B0604020202020204" pitchFamily="34" charset="0"/>
              </a:rPr>
            </a:br>
            <a:r>
              <a:rPr lang="en-US" sz="1400" dirty="0">
                <a:solidFill>
                  <a:schemeClr val="tx1">
                    <a:lumMod val="50000"/>
                  </a:schemeClr>
                </a:solidFill>
                <a:latin typeface="+mn-lt"/>
              </a:rPr>
              <a:t>For example, we need more input from the following groups:</a:t>
            </a:r>
            <a:br>
              <a:rPr lang="en-US" sz="1400" dirty="0">
                <a:solidFill>
                  <a:schemeClr val="tx1">
                    <a:lumMod val="50000"/>
                  </a:schemeClr>
                </a:solidFill>
                <a:latin typeface="+mn-lt"/>
              </a:rPr>
            </a:br>
            <a:r>
              <a:rPr lang="en-US" sz="1400" dirty="0">
                <a:solidFill>
                  <a:schemeClr val="tx1">
                    <a:lumMod val="50000"/>
                  </a:schemeClr>
                </a:solidFill>
                <a:latin typeface="+mn-lt"/>
              </a:rPr>
              <a:t> </a:t>
            </a:r>
            <a:br>
              <a:rPr lang="en-US" sz="1400" dirty="0">
                <a:solidFill>
                  <a:schemeClr val="tx1">
                    <a:lumMod val="50000"/>
                  </a:schemeClr>
                </a:solidFill>
                <a:latin typeface="+mn-lt"/>
              </a:rPr>
            </a:br>
            <a:r>
              <a:rPr lang="en-US" sz="1400" dirty="0">
                <a:solidFill>
                  <a:schemeClr val="tx1">
                    <a:lumMod val="50000"/>
                  </a:schemeClr>
                </a:solidFill>
                <a:latin typeface="+mn-lt"/>
              </a:rPr>
              <a:t>•Black/Latino communities (HBCU/HSI for Generation Z) for racial/cultural differences </a:t>
            </a:r>
            <a:br>
              <a:rPr lang="en-US" sz="1400" dirty="0">
                <a:solidFill>
                  <a:schemeClr val="tx1">
                    <a:lumMod val="50000"/>
                  </a:schemeClr>
                </a:solidFill>
                <a:latin typeface="+mn-lt"/>
              </a:rPr>
            </a:br>
            <a:r>
              <a:rPr lang="en-US" sz="1400" dirty="0">
                <a:solidFill>
                  <a:schemeClr val="tx1">
                    <a:lumMod val="50000"/>
                  </a:schemeClr>
                </a:solidFill>
                <a:latin typeface="+mn-lt"/>
              </a:rPr>
              <a:t>•Immigrant/migrant communities for language/culture barriers </a:t>
            </a:r>
            <a:br>
              <a:rPr lang="en-US" sz="1400" dirty="0">
                <a:solidFill>
                  <a:schemeClr val="tx1">
                    <a:lumMod val="50000"/>
                  </a:schemeClr>
                </a:solidFill>
                <a:latin typeface="+mn-lt"/>
              </a:rPr>
            </a:br>
            <a:r>
              <a:rPr lang="en-US" sz="1400" dirty="0">
                <a:solidFill>
                  <a:schemeClr val="tx1">
                    <a:lumMod val="50000"/>
                  </a:schemeClr>
                </a:solidFill>
                <a:latin typeface="+mn-lt"/>
              </a:rPr>
              <a:t>•People with disabilities for accessibility issues </a:t>
            </a:r>
            <a:br>
              <a:rPr lang="en-US" sz="1400" dirty="0">
                <a:solidFill>
                  <a:schemeClr val="tx1">
                    <a:lumMod val="50000"/>
                  </a:schemeClr>
                </a:solidFill>
                <a:latin typeface="+mn-lt"/>
              </a:rPr>
            </a:br>
            <a:r>
              <a:rPr lang="en-US" sz="1400" dirty="0">
                <a:solidFill>
                  <a:schemeClr val="tx1">
                    <a:lumMod val="50000"/>
                  </a:schemeClr>
                </a:solidFill>
                <a:latin typeface="+mn-lt"/>
              </a:rPr>
              <a:t>•Residents from poor regions (low income/lack of educational background) for digital literacy and limited access to technology </a:t>
            </a:r>
            <a:br>
              <a:rPr lang="en-US" sz="1400" dirty="0">
                <a:solidFill>
                  <a:schemeClr val="tx1">
                    <a:lumMod val="50000"/>
                  </a:schemeClr>
                </a:solidFill>
                <a:latin typeface="+mn-lt"/>
              </a:rPr>
            </a:br>
            <a:br>
              <a:rPr lang="en-US" sz="1400" dirty="0">
                <a:solidFill>
                  <a:schemeClr val="tx1">
                    <a:lumMod val="50000"/>
                  </a:schemeClr>
                </a:solidFill>
                <a:latin typeface="+mn-lt"/>
              </a:rPr>
            </a:br>
            <a:br>
              <a:rPr lang="en-US" sz="1400" dirty="0">
                <a:solidFill>
                  <a:schemeClr val="tx1">
                    <a:lumMod val="50000"/>
                  </a:schemeClr>
                </a:solidFill>
                <a:latin typeface="+mn-lt"/>
              </a:rPr>
            </a:br>
            <a:r>
              <a:rPr lang="en-US" sz="1400" u="sng" dirty="0">
                <a:solidFill>
                  <a:schemeClr val="tx1">
                    <a:lumMod val="50000"/>
                  </a:schemeClr>
                </a:solidFill>
                <a:latin typeface="+mj-lt"/>
              </a:rPr>
              <a:t>Multi-platform Data Collection</a:t>
            </a:r>
            <a:br>
              <a:rPr lang="en-US" sz="1400" u="sng" kern="100" dirty="0">
                <a:effectLst/>
                <a:latin typeface="+mn-lt"/>
                <a:ea typeface="DengXian" panose="02010600030101010101" pitchFamily="2" charset="-122"/>
                <a:cs typeface="Arial" panose="020B0604020202020204" pitchFamily="34" charset="0"/>
              </a:rPr>
            </a:br>
            <a:r>
              <a:rPr lang="en-US" sz="1400" dirty="0">
                <a:solidFill>
                  <a:schemeClr val="tx1">
                    <a:lumMod val="50000"/>
                  </a:schemeClr>
                </a:solidFill>
                <a:latin typeface="+mn-lt"/>
              </a:rPr>
              <a:t>We can collect more data from different sources like phone calls, texts, emails, and social media sites. Then we can use AI to process the data for further analysis.</a:t>
            </a:r>
            <a:endParaRPr lang="en-US" sz="1400" dirty="0"/>
          </a:p>
        </p:txBody>
      </p:sp>
      <p:sp>
        <p:nvSpPr>
          <p:cNvPr id="3" name="Title 2"/>
          <p:cNvSpPr>
            <a:spLocks noGrp="1"/>
          </p:cNvSpPr>
          <p:nvPr>
            <p:ph type="title"/>
          </p:nvPr>
        </p:nvSpPr>
        <p:spPr>
          <a:xfrm>
            <a:off x="485260" y="1341315"/>
            <a:ext cx="10515600" cy="451390"/>
          </a:xfrm>
        </p:spPr>
        <p:txBody>
          <a:bodyPr/>
          <a:lstStyle/>
          <a:p>
            <a:pPr>
              <a:lnSpc>
                <a:spcPct val="100000"/>
              </a:lnSpc>
            </a:pPr>
            <a:r>
              <a:rPr lang="en-US" sz="1600" b="0" i="0" u="sng" dirty="0">
                <a:solidFill>
                  <a:schemeClr val="tx1">
                    <a:lumMod val="50000"/>
                  </a:schemeClr>
                </a:solidFill>
                <a:effectLst/>
                <a:latin typeface="+mj-lt"/>
              </a:rPr>
              <a:t>Community Feedback and Reporting Platform</a:t>
            </a:r>
            <a:r>
              <a:rPr lang="zh-CN" altLang="en-US" sz="1600" b="0" i="0" u="sng" dirty="0">
                <a:solidFill>
                  <a:schemeClr val="tx1">
                    <a:lumMod val="50000"/>
                  </a:schemeClr>
                </a:solidFill>
                <a:effectLst/>
                <a:latin typeface="+mj-lt"/>
              </a:rPr>
              <a:t> </a:t>
            </a:r>
            <a:r>
              <a:rPr lang="en-US" altLang="zh-CN" sz="1600" b="0" i="0" u="sng" dirty="0">
                <a:solidFill>
                  <a:schemeClr val="tx1">
                    <a:lumMod val="50000"/>
                  </a:schemeClr>
                </a:solidFill>
                <a:effectLst/>
                <a:latin typeface="+mj-lt"/>
              </a:rPr>
              <a:t>–</a:t>
            </a:r>
            <a:r>
              <a:rPr lang="zh-CN" altLang="en-US" sz="1600" b="0" i="0" u="sng" dirty="0">
                <a:solidFill>
                  <a:schemeClr val="tx1">
                    <a:lumMod val="50000"/>
                  </a:schemeClr>
                </a:solidFill>
                <a:effectLst/>
                <a:latin typeface="+mj-lt"/>
              </a:rPr>
              <a:t> </a:t>
            </a:r>
            <a:r>
              <a:rPr lang="en-US" altLang="zh-CN" sz="1600" b="0" i="0" u="sng" dirty="0">
                <a:solidFill>
                  <a:schemeClr val="tx1">
                    <a:lumMod val="50000"/>
                  </a:schemeClr>
                </a:solidFill>
                <a:effectLst/>
                <a:latin typeface="+mj-lt"/>
              </a:rPr>
              <a:t>(Data Collection)</a:t>
            </a:r>
            <a:br>
              <a:rPr lang="en-US" sz="1600" u="sng" dirty="0">
                <a:solidFill>
                  <a:schemeClr val="tx1">
                    <a:lumMod val="50000"/>
                  </a:schemeClr>
                </a:solidFill>
                <a:latin typeface="+mj-lt"/>
              </a:rPr>
            </a:br>
            <a:br>
              <a:rPr lang="en-US" sz="1600" u="sng" dirty="0">
                <a:solidFill>
                  <a:schemeClr val="tx1">
                    <a:lumMod val="50000"/>
                  </a:schemeClr>
                </a:solidFill>
                <a:latin typeface="+mj-lt"/>
              </a:rPr>
            </a:br>
            <a:br>
              <a:rPr lang="en-US" sz="1600" dirty="0"/>
            </a:br>
            <a:br>
              <a:rPr lang="en-US" sz="3200" u="sng" kern="100" dirty="0">
                <a:effectLst/>
                <a:latin typeface="+mn-lt"/>
                <a:ea typeface="DengXian" panose="02010600030101010101" pitchFamily="2" charset="-122"/>
                <a:cs typeface="Arial" panose="020B0604020202020204" pitchFamily="34" charset="0"/>
              </a:rPr>
            </a:br>
            <a:endParaRPr lang="en-US" dirty="0"/>
          </a:p>
        </p:txBody>
      </p:sp>
    </p:spTree>
    <p:extLst>
      <p:ext uri="{BB962C8B-B14F-4D97-AF65-F5344CB8AC3E}">
        <p14:creationId xmlns:p14="http://schemas.microsoft.com/office/powerpoint/2010/main" val="10098279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961673" y="3070958"/>
            <a:ext cx="4268653" cy="716084"/>
          </a:xfrm>
        </p:spPr>
        <p:txBody>
          <a:bodyPr/>
          <a:lstStyle/>
          <a:p>
            <a:pPr algn="ctr"/>
            <a:r>
              <a:rPr lang="en-US" sz="2800" dirty="0">
                <a:latin typeface="+mj-lt"/>
              </a:rPr>
              <a:t>Demo Time</a:t>
            </a:r>
          </a:p>
        </p:txBody>
      </p:sp>
    </p:spTree>
    <p:extLst>
      <p:ext uri="{BB962C8B-B14F-4D97-AF65-F5344CB8AC3E}">
        <p14:creationId xmlns:p14="http://schemas.microsoft.com/office/powerpoint/2010/main" val="814232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screenshot of a website&#10;&#10;Description automatically generated">
            <a:extLst>
              <a:ext uri="{FF2B5EF4-FFF2-40B4-BE49-F238E27FC236}">
                <a16:creationId xmlns:a16="http://schemas.microsoft.com/office/drawing/2014/main" id="{92FE6D5B-6D68-60F0-E5C4-4BD7CBB9D131}"/>
              </a:ext>
            </a:extLst>
          </p:cNvPr>
          <p:cNvPicPr>
            <a:picLocks noGrp="1" noChangeAspect="1"/>
          </p:cNvPicPr>
          <p:nvPr>
            <p:ph type="pic" idx="13"/>
          </p:nvPr>
        </p:nvPicPr>
        <p:blipFill>
          <a:blip r:embed="rId2"/>
          <a:srcRect l="1463" r="1463"/>
          <a:stretch>
            <a:fillRect/>
          </a:stretch>
        </p:blipFill>
        <p:spPr/>
      </p:pic>
    </p:spTree>
    <p:extLst>
      <p:ext uri="{BB962C8B-B14F-4D97-AF65-F5344CB8AC3E}">
        <p14:creationId xmlns:p14="http://schemas.microsoft.com/office/powerpoint/2010/main" val="2587542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58BB881B-14DF-8107-CA16-2BC4C5B37899}"/>
              </a:ext>
            </a:extLst>
          </p:cNvPr>
          <p:cNvSpPr>
            <a:spLocks noGrp="1"/>
          </p:cNvSpPr>
          <p:nvPr>
            <p:ph type="body" idx="1"/>
          </p:nvPr>
        </p:nvSpPr>
        <p:spPr>
          <a:xfrm>
            <a:off x="569468" y="2189263"/>
            <a:ext cx="10515600" cy="3790483"/>
          </a:xfrm>
        </p:spPr>
        <p:txBody>
          <a:bodyPr/>
          <a:lstStyle/>
          <a:p>
            <a:r>
              <a:rPr lang="en-US" sz="2000" dirty="0"/>
              <a:t>The system will operate in multiple phases.</a:t>
            </a:r>
          </a:p>
          <a:p>
            <a:endParaRPr lang="en-US" dirty="0"/>
          </a:p>
          <a:p>
            <a:r>
              <a:rPr lang="en-US" u="sng" dirty="0"/>
              <a:t>Phase 1</a:t>
            </a:r>
          </a:p>
          <a:p>
            <a:r>
              <a:rPr lang="en-US" dirty="0"/>
              <a:t>Take the original community input database and convert each input to a single language and a single conversation style to reduce possible bias.</a:t>
            </a:r>
          </a:p>
          <a:p>
            <a:endParaRPr lang="en-US" dirty="0"/>
          </a:p>
          <a:p>
            <a:r>
              <a:rPr lang="en-US" u="sng" dirty="0"/>
              <a:t>Phase 2</a:t>
            </a:r>
          </a:p>
          <a:p>
            <a:r>
              <a:rPr lang="en-US" dirty="0"/>
              <a:t>Generate a summary for each group of 15 user inputs. Then for each two summarize combine them into a single more condensed summary. Repeat this until there is only a single overview summary for all community inputs.</a:t>
            </a:r>
          </a:p>
        </p:txBody>
      </p:sp>
      <p:sp>
        <p:nvSpPr>
          <p:cNvPr id="7" name="Title 6">
            <a:extLst>
              <a:ext uri="{FF2B5EF4-FFF2-40B4-BE49-F238E27FC236}">
                <a16:creationId xmlns:a16="http://schemas.microsoft.com/office/drawing/2014/main" id="{E5422410-0920-9CC7-BBB6-B0B10962DABA}"/>
              </a:ext>
            </a:extLst>
          </p:cNvPr>
          <p:cNvSpPr>
            <a:spLocks noGrp="1"/>
          </p:cNvSpPr>
          <p:nvPr>
            <p:ph type="title"/>
          </p:nvPr>
        </p:nvSpPr>
        <p:spPr/>
        <p:txBody>
          <a:bodyPr/>
          <a:lstStyle/>
          <a:p>
            <a:r>
              <a:rPr lang="en-US" dirty="0"/>
              <a:t>Functionality</a:t>
            </a:r>
          </a:p>
        </p:txBody>
      </p:sp>
    </p:spTree>
    <p:extLst>
      <p:ext uri="{BB962C8B-B14F-4D97-AF65-F5344CB8AC3E}">
        <p14:creationId xmlns:p14="http://schemas.microsoft.com/office/powerpoint/2010/main" val="662939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screen shot of a computer screen&#10;&#10;Description automatically generated">
            <a:extLst>
              <a:ext uri="{FF2B5EF4-FFF2-40B4-BE49-F238E27FC236}">
                <a16:creationId xmlns:a16="http://schemas.microsoft.com/office/drawing/2014/main" id="{8E3F6D97-6C17-1B4A-B4BF-C72445992F5A}"/>
              </a:ext>
            </a:extLst>
          </p:cNvPr>
          <p:cNvPicPr>
            <a:picLocks noGrp="1" noChangeAspect="1"/>
          </p:cNvPicPr>
          <p:nvPr>
            <p:ph type="pic" idx="13"/>
          </p:nvPr>
        </p:nvPicPr>
        <p:blipFill>
          <a:blip r:embed="rId2"/>
          <a:srcRect l="1326" r="1326"/>
          <a:stretch>
            <a:fillRect/>
          </a:stretch>
        </p:blipFill>
        <p:spPr/>
      </p:pic>
    </p:spTree>
    <p:extLst>
      <p:ext uri="{BB962C8B-B14F-4D97-AF65-F5344CB8AC3E}">
        <p14:creationId xmlns:p14="http://schemas.microsoft.com/office/powerpoint/2010/main" val="1088093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4233" y="5875140"/>
            <a:ext cx="1842036" cy="707886"/>
          </a:xfrm>
          <a:prstGeom prst="rect">
            <a:avLst/>
          </a:prstGeom>
          <a:noFill/>
        </p:spPr>
        <p:txBody>
          <a:bodyPr wrap="square" rtlCol="0">
            <a:spAutoFit/>
          </a:bodyPr>
          <a:lstStyle/>
          <a:p>
            <a:r>
              <a:rPr lang="en-US" sz="1400" b="1" dirty="0">
                <a:solidFill>
                  <a:schemeClr val="bg1"/>
                </a:solidFill>
                <a:latin typeface="Arial" charset="0"/>
                <a:ea typeface="Arial" charset="0"/>
                <a:cs typeface="Arial" charset="0"/>
              </a:rPr>
              <a:t>Note: </a:t>
            </a:r>
            <a:r>
              <a:rPr lang="en-US" sz="1300" b="0" dirty="0">
                <a:solidFill>
                  <a:schemeClr val="bg1"/>
                </a:solidFill>
                <a:latin typeface="Arial" charset="0"/>
                <a:ea typeface="Arial" charset="0"/>
                <a:cs typeface="Arial" charset="0"/>
              </a:rPr>
              <a:t>neque digni and in aliquet nisl </a:t>
            </a:r>
            <a:br>
              <a:rPr lang="en-US" sz="1300" b="0" dirty="0">
                <a:solidFill>
                  <a:schemeClr val="bg1"/>
                </a:solidFill>
                <a:latin typeface="Arial" charset="0"/>
                <a:ea typeface="Arial" charset="0"/>
                <a:cs typeface="Arial" charset="0"/>
              </a:rPr>
            </a:br>
            <a:r>
              <a:rPr lang="en-US" sz="1300" b="0" dirty="0">
                <a:solidFill>
                  <a:schemeClr val="bg1"/>
                </a:solidFill>
                <a:latin typeface="Arial" charset="0"/>
                <a:ea typeface="Arial" charset="0"/>
                <a:cs typeface="Arial" charset="0"/>
              </a:rPr>
              <a:t>et a</a:t>
            </a:r>
            <a:r>
              <a:rPr lang="en-US" sz="1300" b="0" baseline="0" dirty="0">
                <a:solidFill>
                  <a:schemeClr val="bg1"/>
                </a:solidFill>
                <a:latin typeface="Arial" charset="0"/>
                <a:ea typeface="Arial" charset="0"/>
                <a:cs typeface="Arial" charset="0"/>
              </a:rPr>
              <a:t> </a:t>
            </a:r>
            <a:r>
              <a:rPr lang="en-US" sz="1300" b="0" dirty="0">
                <a:solidFill>
                  <a:schemeClr val="bg1"/>
                </a:solidFill>
                <a:latin typeface="Arial" charset="0"/>
                <a:ea typeface="Arial" charset="0"/>
                <a:cs typeface="Arial" charset="0"/>
              </a:rPr>
              <a:t>umis varius.</a:t>
            </a:r>
          </a:p>
        </p:txBody>
      </p:sp>
      <p:sp>
        <p:nvSpPr>
          <p:cNvPr id="4" name="Arc 3"/>
          <p:cNvSpPr/>
          <p:nvPr/>
        </p:nvSpPr>
        <p:spPr>
          <a:xfrm rot="14652315" flipV="1">
            <a:off x="1158514" y="4967722"/>
            <a:ext cx="1399130" cy="1663105"/>
          </a:xfrm>
          <a:prstGeom prst="arc">
            <a:avLst>
              <a:gd name="adj1" fmla="val 16200000"/>
              <a:gd name="adj2" fmla="val 4002257"/>
            </a:avLst>
          </a:prstGeom>
          <a:ln w="20320">
            <a:solidFill>
              <a:schemeClr val="bg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pic>
        <p:nvPicPr>
          <p:cNvPr id="7" name="Picture 6" descr="A diagram of a diagram&#10;&#10;Description automatically generated">
            <a:extLst>
              <a:ext uri="{FF2B5EF4-FFF2-40B4-BE49-F238E27FC236}">
                <a16:creationId xmlns:a16="http://schemas.microsoft.com/office/drawing/2014/main" id="{58B85B14-9844-CF7F-A554-3654E7711DCF}"/>
              </a:ext>
            </a:extLst>
          </p:cNvPr>
          <p:cNvPicPr>
            <a:picLocks noChangeAspect="1"/>
          </p:cNvPicPr>
          <p:nvPr/>
        </p:nvPicPr>
        <p:blipFill>
          <a:blip r:embed="rId2"/>
          <a:stretch>
            <a:fillRect/>
          </a:stretch>
        </p:blipFill>
        <p:spPr>
          <a:xfrm>
            <a:off x="1" y="950494"/>
            <a:ext cx="12192000" cy="5907505"/>
          </a:xfrm>
          <a:prstGeom prst="rect">
            <a:avLst/>
          </a:prstGeom>
        </p:spPr>
      </p:pic>
    </p:spTree>
    <p:extLst>
      <p:ext uri="{BB962C8B-B14F-4D97-AF65-F5344CB8AC3E}">
        <p14:creationId xmlns:p14="http://schemas.microsoft.com/office/powerpoint/2010/main" val="272176989"/>
      </p:ext>
    </p:extLst>
  </p:cSld>
  <p:clrMapOvr>
    <a:masterClrMapping/>
  </p:clrMapOvr>
</p:sld>
</file>

<file path=ppt/theme/theme1.xml><?xml version="1.0" encoding="utf-8"?>
<a:theme xmlns:a="http://schemas.openxmlformats.org/drawingml/2006/main" name="UB Powerpoint Template">
  <a:themeElements>
    <a:clrScheme name="UB Color Palette">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1965</TotalTime>
  <Words>722</Words>
  <Application>Microsoft Macintosh PowerPoint</Application>
  <PresentationFormat>Widescreen</PresentationFormat>
  <Paragraphs>30</Paragraphs>
  <Slides>11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DengXian</vt:lpstr>
      <vt:lpstr>Aptos</vt:lpstr>
      <vt:lpstr>Arial</vt:lpstr>
      <vt:lpstr>Georgia</vt:lpstr>
      <vt:lpstr>LucidaGrande</vt:lpstr>
      <vt:lpstr>Times New Roman</vt:lpstr>
      <vt:lpstr>UB Powerpoint Template</vt:lpstr>
      <vt:lpstr>RNDJ: an Integrated AI-Powered Platform for Amplifying Marginalized Voices in Policy and Infrastructure Projects  </vt:lpstr>
      <vt:lpstr>General Description and Background</vt:lpstr>
      <vt:lpstr>Community Feedback and Reporting Platform   •This component of the platform will serve as the primary interface for community members to voice their concerns, report issues, and provide feedback on ongoing or upcoming infrastructure projects.   •A user-friendly interface, accessible via mobile devices and computers, that supports multiple languages, including voice input for those with low literacy levels. This ensures inclusivity across diverse demographics.   •The platform will allow users to submit their concerns anonymously, safeguarding them against potential retaliation while encouraging more open and honest feedback.   An AI engine will analyze the submitted feedback, categorizing it by topics such as environmental impact, safety concerns, or community disruption. This analysis will be shared with policymakers and project leaders in real time, ensuring that the feedback is considered in decision-making processes. .   </vt:lpstr>
      <vt:lpstr>Community Feedback and Reporting Platform – (Data Collection)    </vt:lpstr>
      <vt:lpstr>Demo Time</vt:lpstr>
      <vt:lpstr>PowerPoint Presentation</vt:lpstr>
      <vt:lpstr>Functionality</vt:lpstr>
      <vt:lpstr>PowerPoint Presentation</vt:lpstr>
      <vt:lpstr>PowerPoint Presentation</vt:lpstr>
      <vt:lpstr>PowerPoint Presentation</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Ryan Lin</cp:lastModifiedBy>
  <cp:revision>208</cp:revision>
  <cp:lastPrinted>2015-10-19T19:01:41Z</cp:lastPrinted>
  <dcterms:created xsi:type="dcterms:W3CDTF">2016-06-28T14:05:07Z</dcterms:created>
  <dcterms:modified xsi:type="dcterms:W3CDTF">2024-09-29T17:23:01Z</dcterms:modified>
  <cp:category/>
</cp:coreProperties>
</file>

<file path=docProps/thumbnail.jpeg>
</file>